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rimson Pro Semi Bold" panose="020B0604020202020204" charset="0"/>
      <p:regular r:id="rId18"/>
    </p:embeddedFont>
    <p:embeddedFont>
      <p:font typeface="Heebo" pitchFamily="2" charset="-79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78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sv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13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Shark Tank India: Deal Dynamics &amp; Investor Behavior Analysis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37663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end-to-end data analytics deep dive using Python, Pandas, NumPy &amp; Matplotlib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67535" y="49295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Presented by: 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Rupnath Shaw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934432"/>
            <a:ext cx="2239328" cy="426244"/>
          </a:xfrm>
          <a:prstGeom prst="roundRect">
            <a:avLst>
              <a:gd name="adj" fmla="val 6386"/>
            </a:avLst>
          </a:prstGeom>
          <a:solidFill>
            <a:srgbClr val="CCD7F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878" y="6056828"/>
            <a:ext cx="181451" cy="1814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02055" y="6002417"/>
            <a:ext cx="169497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ANALYTICS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3146465" y="5926812"/>
            <a:ext cx="2526387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0173" y="6056828"/>
            <a:ext cx="181451" cy="18145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562350" y="6002417"/>
            <a:ext cx="19667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DATA-DRIVEN INSIGHTS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227"/>
            <a:ext cx="863536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Final Conclusions &amp; Strategic Takeaways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870591"/>
            <a:ext cx="4225052" cy="1767959"/>
          </a:xfrm>
          <a:prstGeom prst="roundRect">
            <a:avLst>
              <a:gd name="adj" fmla="val 1732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630442" y="207466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Visibility Alone Fails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97863" y="2503646"/>
            <a:ext cx="381690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Panel presence does </a:t>
            </a: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guarantee funding — business fundamentals drive all decisions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02555" y="1870591"/>
            <a:ext cx="4225171" cy="1767959"/>
          </a:xfrm>
          <a:prstGeom prst="roundRect">
            <a:avLst>
              <a:gd name="adj" fmla="val 1732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6039207" y="207466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Valuation Reality Check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406628" y="2503646"/>
            <a:ext cx="381702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Unrealistic expectations </a:t>
            </a: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dramatically reduce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deal success rates — calibrate to market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611439" y="1870591"/>
            <a:ext cx="4225171" cy="1767959"/>
          </a:xfrm>
          <a:prstGeom prst="roundRect">
            <a:avLst>
              <a:gd name="adj" fmla="val 1732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10129838" y="2074664"/>
            <a:ext cx="318825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Embrace Valuation Correction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815513" y="2503646"/>
            <a:ext cx="381702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Successful founders accept </a:t>
            </a: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cuts &amp; dilution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 secure capital and expertise access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93790" y="3822263"/>
            <a:ext cx="6429494" cy="1457682"/>
          </a:xfrm>
          <a:prstGeom prst="roundRect">
            <a:avLst>
              <a:gd name="adj" fmla="val 2101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2732603" y="402633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Multi-Shark Trade-offs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97863" y="4455319"/>
            <a:ext cx="602134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More sharks increase capital but often </a:t>
            </a: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 efficiency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— optimize strategically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06997" y="3822263"/>
            <a:ext cx="6429613" cy="1457682"/>
          </a:xfrm>
          <a:prstGeom prst="roundRect">
            <a:avLst>
              <a:gd name="adj" fmla="val 2101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9271159" y="4026337"/>
            <a:ext cx="270129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Efficiency Over Headlines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611070" y="4455319"/>
            <a:ext cx="6021467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Smart negotiation focuses on </a:t>
            </a: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capital per equity point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not just deal size or valuation multiples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93790" y="5588633"/>
            <a:ext cx="13042821" cy="33099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93790" y="6012061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Impact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793790" y="6578560"/>
            <a:ext cx="9522143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analysis demonstrates how </a:t>
            </a: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analytics can decode real-world negotiation behavior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using structured Python analysis and advanced visualization techniques.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21472" y="6035040"/>
            <a:ext cx="1134785" cy="370642"/>
          </a:xfrm>
          <a:prstGeom prst="roundRect">
            <a:avLst>
              <a:gd name="adj" fmla="val 6609"/>
            </a:avLst>
          </a:prstGeom>
          <a:solidFill>
            <a:srgbClr val="CCD7FF"/>
          </a:solidFill>
          <a:ln/>
        </p:spPr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3868" y="6138743"/>
            <a:ext cx="163235" cy="163235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1188660" y="6096238"/>
            <a:ext cx="645200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12058293" y="6035040"/>
            <a:ext cx="1112639" cy="370642"/>
          </a:xfrm>
          <a:prstGeom prst="roundRect">
            <a:avLst>
              <a:gd name="adj" fmla="val 6609"/>
            </a:avLst>
          </a:prstGeom>
          <a:solidFill>
            <a:srgbClr val="CCD7FF"/>
          </a:solidFill>
          <a:ln/>
        </p:spPr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0689" y="6138743"/>
            <a:ext cx="163235" cy="163235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12425482" y="6096238"/>
            <a:ext cx="623054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PANDAS</a:t>
            </a:r>
            <a:endParaRPr lang="en-US" sz="1250" dirty="0"/>
          </a:p>
        </p:txBody>
      </p:sp>
      <p:sp>
        <p:nvSpPr>
          <p:cNvPr id="27" name="Shape 23"/>
          <p:cNvSpPr/>
          <p:nvPr/>
        </p:nvSpPr>
        <p:spPr>
          <a:xfrm>
            <a:off x="10821472" y="6515338"/>
            <a:ext cx="1055608" cy="370642"/>
          </a:xfrm>
          <a:prstGeom prst="roundRect">
            <a:avLst>
              <a:gd name="adj" fmla="val 6609"/>
            </a:avLst>
          </a:prstGeom>
          <a:solidFill>
            <a:srgbClr val="CCD7FF"/>
          </a:solidFill>
          <a:ln/>
        </p:spPr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3868" y="6619042"/>
            <a:ext cx="163235" cy="163235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11188660" y="6576536"/>
            <a:ext cx="56602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NUMPY</a:t>
            </a:r>
            <a:endParaRPr lang="en-US" sz="1250" dirty="0"/>
          </a:p>
        </p:txBody>
      </p:sp>
      <p:sp>
        <p:nvSpPr>
          <p:cNvPr id="30" name="Shape 25"/>
          <p:cNvSpPr/>
          <p:nvPr/>
        </p:nvSpPr>
        <p:spPr>
          <a:xfrm>
            <a:off x="11979116" y="6507718"/>
            <a:ext cx="1465183" cy="385882"/>
          </a:xfrm>
          <a:prstGeom prst="roundRect">
            <a:avLst>
              <a:gd name="adj" fmla="val 6348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09133" y="6619042"/>
            <a:ext cx="163235" cy="163235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12353925" y="6576536"/>
            <a:ext cx="960358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MATPLOTLIB</a:t>
            </a:r>
            <a:endParaRPr lang="en-US" sz="125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263A947-551A-48FF-A017-A9EC502870F9}"/>
              </a:ext>
            </a:extLst>
          </p:cNvPr>
          <p:cNvSpPr/>
          <p:nvPr/>
        </p:nvSpPr>
        <p:spPr>
          <a:xfrm>
            <a:off x="12812358" y="7641214"/>
            <a:ext cx="1757264" cy="588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1C95A7-F9CD-449A-AE0A-9E6A95053614}"/>
              </a:ext>
            </a:extLst>
          </p:cNvPr>
          <p:cNvSpPr/>
          <p:nvPr/>
        </p:nvSpPr>
        <p:spPr>
          <a:xfrm>
            <a:off x="12812358" y="7641214"/>
            <a:ext cx="1757264" cy="588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09696-BF3F-4586-B052-B8B304B8FB79}"/>
              </a:ext>
            </a:extLst>
          </p:cNvPr>
          <p:cNvSpPr txBox="1"/>
          <p:nvPr/>
        </p:nvSpPr>
        <p:spPr>
          <a:xfrm>
            <a:off x="3270325" y="3151991"/>
            <a:ext cx="7788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1848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78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Business Context &amp; 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6236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Reality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414474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Shark Tank India offers startups a critical funding opportunity — yet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many pitches fail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and successful deals often close on </a:t>
            </a: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drastically different terms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than founders expect.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9596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Understanding what separates winners from losers is essential for both entrepreneurs and investors.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76236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Core Questions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342721" y="341447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What differentiates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successful vs. failed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pitches?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2195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How do ask amount, equity &amp; valuation affect outcomes?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0246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 sharks follow </a:t>
            </a: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consistent investment patterns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?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8297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What negotiation dynamics truly drive deals?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104F46-75EC-4172-91A0-0D8E41166C67}"/>
              </a:ext>
            </a:extLst>
          </p:cNvPr>
          <p:cNvSpPr/>
          <p:nvPr/>
        </p:nvSpPr>
        <p:spPr>
          <a:xfrm>
            <a:off x="12812358" y="7641214"/>
            <a:ext cx="1757264" cy="588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01827" y="826889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Dataset Overview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1901827" y="1634847"/>
            <a:ext cx="2412444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117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2044821" y="237684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Pitches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901827" y="2719030"/>
            <a:ext cx="241244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coverage of Season 1 funding opportunities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473696" y="1634847"/>
            <a:ext cx="2412563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28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4616690" y="237684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Features Analyzed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473696" y="2719030"/>
            <a:ext cx="241256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Rich multidimensional data across pitch &amp; deal metrics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045684" y="1634847"/>
            <a:ext cx="2412563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4400" dirty="0"/>
          </a:p>
        </p:txBody>
      </p:sp>
      <p:sp>
        <p:nvSpPr>
          <p:cNvPr id="11" name="Text 8"/>
          <p:cNvSpPr/>
          <p:nvPr/>
        </p:nvSpPr>
        <p:spPr>
          <a:xfrm>
            <a:off x="7188678" y="237684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Granularity Level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045684" y="2719030"/>
            <a:ext cx="241256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One row equals one complete pitch interaction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1901827" y="3338751"/>
            <a:ext cx="7556421" cy="920353"/>
          </a:xfrm>
          <a:prstGeom prst="roundRect">
            <a:avLst>
              <a:gd name="adj" fmla="val 2773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2071848" y="350877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Pitch Expectations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2071848" y="3850958"/>
            <a:ext cx="721637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Ask amount, equity requests, initial valuations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1901827" y="4386620"/>
            <a:ext cx="7556421" cy="920353"/>
          </a:xfrm>
          <a:prstGeom prst="roundRect">
            <a:avLst>
              <a:gd name="adj" fmla="val 2773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2071848" y="455664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Deal Outcomes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2071848" y="4898827"/>
            <a:ext cx="721637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Final amounts, equity given, negotiated valuations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1901827" y="5434489"/>
            <a:ext cx="7556421" cy="920353"/>
          </a:xfrm>
          <a:prstGeom prst="roundRect">
            <a:avLst>
              <a:gd name="adj" fmla="val 2773"/>
            </a:avLst>
          </a:prstGeom>
          <a:solidFill>
            <a:srgbClr val="F2EEEE"/>
          </a:solidFill>
          <a:ln/>
        </p:spPr>
      </p:sp>
      <p:sp>
        <p:nvSpPr>
          <p:cNvPr id="20" name="Text 17"/>
          <p:cNvSpPr/>
          <p:nvPr/>
        </p:nvSpPr>
        <p:spPr>
          <a:xfrm>
            <a:off x="2071848" y="560451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Shark Behavior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2071848" y="5946696"/>
            <a:ext cx="721637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Presence indicators, investment patterns, decision metrics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1901827" y="6482358"/>
            <a:ext cx="7556421" cy="920353"/>
          </a:xfrm>
          <a:prstGeom prst="roundRect">
            <a:avLst>
              <a:gd name="adj" fmla="val 2773"/>
            </a:avLst>
          </a:prstGeom>
          <a:solidFill>
            <a:srgbClr val="F2EEEE"/>
          </a:solidFill>
          <a:ln/>
        </p:spPr>
      </p:sp>
      <p:sp>
        <p:nvSpPr>
          <p:cNvPr id="23" name="Text 20"/>
          <p:cNvSpPr/>
          <p:nvPr/>
        </p:nvSpPr>
        <p:spPr>
          <a:xfrm>
            <a:off x="2071848" y="665237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Derived Metrics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2071848" y="6994565"/>
            <a:ext cx="721637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Capital efficiency, negotiation shifts, performance ratios</a:t>
            </a:r>
            <a:endParaRPr lang="en-US" sz="13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1B0C23A-7C81-484A-86C7-FEF80081880A}"/>
              </a:ext>
            </a:extLst>
          </p:cNvPr>
          <p:cNvSpPr/>
          <p:nvPr/>
        </p:nvSpPr>
        <p:spPr>
          <a:xfrm>
            <a:off x="12873136" y="7641214"/>
            <a:ext cx="1757264" cy="588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61083" y="2591118"/>
            <a:ext cx="5969317" cy="331628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88670" y="621506"/>
            <a:ext cx="1681401" cy="341471"/>
          </a:xfrm>
          <a:prstGeom prst="roundRect">
            <a:avLst>
              <a:gd name="adj" fmla="val 6732"/>
            </a:avLst>
          </a:prstGeom>
          <a:solidFill>
            <a:srgbClr val="CCD7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565" y="715566"/>
            <a:ext cx="153233" cy="1532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33356" y="678894"/>
            <a:ext cx="1221819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DEAL OUTCOMES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88670" y="1028105"/>
            <a:ext cx="7566660" cy="1197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Deal Success &amp; Pitch Behavior Patterns</a:t>
            </a:r>
            <a:endParaRPr lang="en-US" sz="3750" dirty="0"/>
          </a:p>
        </p:txBody>
      </p:sp>
      <p:sp>
        <p:nvSpPr>
          <p:cNvPr id="8" name="Shape 4"/>
          <p:cNvSpPr/>
          <p:nvPr/>
        </p:nvSpPr>
        <p:spPr>
          <a:xfrm>
            <a:off x="788670" y="2469356"/>
            <a:ext cx="7566660" cy="1108948"/>
          </a:xfrm>
          <a:prstGeom prst="roundRect">
            <a:avLst>
              <a:gd name="adj" fmla="val 989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765810" y="2469356"/>
            <a:ext cx="91440" cy="1108948"/>
          </a:xfrm>
          <a:prstGeom prst="roundRect">
            <a:avLst>
              <a:gd name="adj" fmla="val 31424"/>
            </a:avLst>
          </a:prstGeom>
          <a:solidFill>
            <a:srgbClr val="2150FE"/>
          </a:solidFill>
          <a:ln/>
        </p:spPr>
      </p:sp>
      <p:sp>
        <p:nvSpPr>
          <p:cNvPr id="10" name="Text 6"/>
          <p:cNvSpPr/>
          <p:nvPr/>
        </p:nvSpPr>
        <p:spPr>
          <a:xfrm>
            <a:off x="1071563" y="2683669"/>
            <a:ext cx="243066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 Asks = Low Success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1563" y="3080504"/>
            <a:ext cx="706945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Aggressive funding requests show </a:t>
            </a:r>
            <a:r>
              <a:rPr lang="en-US" sz="15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dramatically lower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deal conversion rates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788670" y="3741063"/>
            <a:ext cx="7566660" cy="1392436"/>
          </a:xfrm>
          <a:prstGeom prst="roundRect">
            <a:avLst>
              <a:gd name="adj" fmla="val 788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765810" y="3741063"/>
            <a:ext cx="91440" cy="1392436"/>
          </a:xfrm>
          <a:prstGeom prst="roundRect">
            <a:avLst>
              <a:gd name="adj" fmla="val 31424"/>
            </a:avLst>
          </a:prstGeom>
          <a:solidFill>
            <a:srgbClr val="2150FE"/>
          </a:solidFill>
          <a:ln/>
        </p:spPr>
      </p:sp>
      <p:sp>
        <p:nvSpPr>
          <p:cNvPr id="14" name="Text 10"/>
          <p:cNvSpPr/>
          <p:nvPr/>
        </p:nvSpPr>
        <p:spPr>
          <a:xfrm>
            <a:off x="1071563" y="3955375"/>
            <a:ext cx="23944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Equity Paradox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071563" y="4352211"/>
            <a:ext cx="7069455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Lower equity offers do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guarantee success — business fundamentals matter more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788670" y="5296257"/>
            <a:ext cx="7566660" cy="1108948"/>
          </a:xfrm>
          <a:prstGeom prst="roundRect">
            <a:avLst>
              <a:gd name="adj" fmla="val 989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765810" y="5296257"/>
            <a:ext cx="91440" cy="1108948"/>
          </a:xfrm>
          <a:prstGeom prst="roundRect">
            <a:avLst>
              <a:gd name="adj" fmla="val 31424"/>
            </a:avLst>
          </a:prstGeom>
          <a:solidFill>
            <a:srgbClr val="2150FE"/>
          </a:solidFill>
          <a:ln/>
        </p:spPr>
      </p:sp>
      <p:sp>
        <p:nvSpPr>
          <p:cNvPr id="18" name="Text 14"/>
          <p:cNvSpPr/>
          <p:nvPr/>
        </p:nvSpPr>
        <p:spPr>
          <a:xfrm>
            <a:off x="1071563" y="5510570"/>
            <a:ext cx="255746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Expectation Management</a:t>
            </a:r>
            <a:endParaRPr lang="en-US" sz="1850" dirty="0"/>
          </a:p>
        </p:txBody>
      </p:sp>
      <p:sp>
        <p:nvSpPr>
          <p:cNvPr id="19" name="Text 15"/>
          <p:cNvSpPr/>
          <p:nvPr/>
        </p:nvSpPr>
        <p:spPr>
          <a:xfrm>
            <a:off x="1071563" y="5907405"/>
            <a:ext cx="706945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Sharks heavily penalize </a:t>
            </a:r>
            <a:r>
              <a:rPr lang="en-US" sz="15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unrealistic valuations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inflated capital needs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788670" y="6588323"/>
            <a:ext cx="7566660" cy="1019770"/>
          </a:xfrm>
          <a:prstGeom prst="roundRect">
            <a:avLst>
              <a:gd name="adj" fmla="val 2818"/>
            </a:avLst>
          </a:prstGeom>
          <a:solidFill>
            <a:srgbClr val="B3C3FF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122" y="6858238"/>
            <a:ext cx="239435" cy="191453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411010" y="6798945"/>
            <a:ext cx="6752868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Critical Insight:</a:t>
            </a:r>
            <a:r>
              <a:rPr lang="en-US" sz="150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Sharks prioritize business viability over pitch aggression — founders must balance ambition with market reality.</a:t>
            </a:r>
            <a:endParaRPr lang="en-US" sz="15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13BB6B-50D0-44A2-9AE7-C4ABC48BED57}"/>
              </a:ext>
            </a:extLst>
          </p:cNvPr>
          <p:cNvSpPr/>
          <p:nvPr/>
        </p:nvSpPr>
        <p:spPr>
          <a:xfrm>
            <a:off x="12812358" y="7641214"/>
            <a:ext cx="1757264" cy="588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32759" y="2362333"/>
            <a:ext cx="5897641" cy="327646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020842"/>
            <a:ext cx="1700451" cy="307658"/>
          </a:xfrm>
          <a:prstGeom prst="roundRect">
            <a:avLst>
              <a:gd name="adj" fmla="val 6635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446" y="1106567"/>
            <a:ext cx="136088" cy="136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07519" y="1079421"/>
            <a:ext cx="127706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VALUATION REALITY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793790" y="1379458"/>
            <a:ext cx="612517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Valuation &amp; Negotiation Dynamics</a:t>
            </a:r>
            <a:endParaRPr lang="en-US" sz="3300" dirty="0"/>
          </a:p>
        </p:txBody>
      </p:sp>
      <p:sp>
        <p:nvSpPr>
          <p:cNvPr id="7" name="Shape 3"/>
          <p:cNvSpPr/>
          <p:nvPr/>
        </p:nvSpPr>
        <p:spPr>
          <a:xfrm>
            <a:off x="793790" y="2102406"/>
            <a:ext cx="3698438" cy="1424226"/>
          </a:xfrm>
          <a:prstGeom prst="roundRect">
            <a:avLst>
              <a:gd name="adj" fmla="val 1792"/>
            </a:avLst>
          </a:prstGeom>
          <a:solidFill>
            <a:srgbClr val="F2EEEE"/>
          </a:solidFill>
          <a:ln/>
        </p:spPr>
      </p:sp>
      <p:sp>
        <p:nvSpPr>
          <p:cNvPr id="8" name="Shape 4"/>
          <p:cNvSpPr/>
          <p:nvPr/>
        </p:nvSpPr>
        <p:spPr>
          <a:xfrm>
            <a:off x="963811" y="2362795"/>
            <a:ext cx="85011" cy="85011"/>
          </a:xfrm>
          <a:prstGeom prst="roundRect">
            <a:avLst>
              <a:gd name="adj" fmla="val 537813"/>
            </a:avLst>
          </a:prstGeom>
          <a:solidFill>
            <a:srgbClr val="2150FE"/>
          </a:solidFill>
          <a:ln/>
        </p:spPr>
      </p:sp>
      <p:sp>
        <p:nvSpPr>
          <p:cNvPr id="9" name="Text 5"/>
          <p:cNvSpPr/>
          <p:nvPr/>
        </p:nvSpPr>
        <p:spPr>
          <a:xfrm>
            <a:off x="1176338" y="2272427"/>
            <a:ext cx="3145869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Ask Valuations Heavily Right-Skewed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176338" y="2880360"/>
            <a:ext cx="314586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Founders consistently overvalue their startups relative to market benchmarks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4651653" y="2102406"/>
            <a:ext cx="3698558" cy="1424226"/>
          </a:xfrm>
          <a:prstGeom prst="roundRect">
            <a:avLst>
              <a:gd name="adj" fmla="val 1792"/>
            </a:avLst>
          </a:prstGeom>
          <a:solidFill>
            <a:srgbClr val="F2EEEE"/>
          </a:solidFill>
          <a:ln/>
        </p:spPr>
      </p:sp>
      <p:sp>
        <p:nvSpPr>
          <p:cNvPr id="12" name="Shape 8"/>
          <p:cNvSpPr/>
          <p:nvPr/>
        </p:nvSpPr>
        <p:spPr>
          <a:xfrm>
            <a:off x="4821674" y="2362795"/>
            <a:ext cx="85011" cy="85011"/>
          </a:xfrm>
          <a:prstGeom prst="roundRect">
            <a:avLst>
              <a:gd name="adj" fmla="val 537813"/>
            </a:avLst>
          </a:prstGeom>
          <a:solidFill>
            <a:srgbClr val="2150FE"/>
          </a:solidFill>
          <a:ln/>
        </p:spPr>
      </p:sp>
      <p:sp>
        <p:nvSpPr>
          <p:cNvPr id="13" name="Text 9"/>
          <p:cNvSpPr/>
          <p:nvPr/>
        </p:nvSpPr>
        <p:spPr>
          <a:xfrm>
            <a:off x="5034201" y="2272427"/>
            <a:ext cx="312943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Deal Valuations Consistently Lower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5034201" y="2614613"/>
            <a:ext cx="314598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Final valuations average </a:t>
            </a:r>
            <a:r>
              <a:rPr lang="en-US" sz="13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30-40% below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initial asks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793790" y="3781782"/>
            <a:ext cx="7556421" cy="920353"/>
          </a:xfrm>
          <a:prstGeom prst="roundRect">
            <a:avLst>
              <a:gd name="adj" fmla="val 2773"/>
            </a:avLst>
          </a:prstGeom>
          <a:solidFill>
            <a:srgbClr val="F2EEEE"/>
          </a:solidFill>
          <a:ln/>
        </p:spPr>
      </p:sp>
      <p:sp>
        <p:nvSpPr>
          <p:cNvPr id="16" name="Shape 12"/>
          <p:cNvSpPr/>
          <p:nvPr/>
        </p:nvSpPr>
        <p:spPr>
          <a:xfrm>
            <a:off x="963811" y="4042172"/>
            <a:ext cx="85011" cy="85011"/>
          </a:xfrm>
          <a:prstGeom prst="roundRect">
            <a:avLst>
              <a:gd name="adj" fmla="val 537813"/>
            </a:avLst>
          </a:prstGeom>
          <a:solidFill>
            <a:srgbClr val="2150FE"/>
          </a:solidFill>
          <a:ln/>
        </p:spPr>
      </p:sp>
      <p:sp>
        <p:nvSpPr>
          <p:cNvPr id="17" name="Text 13"/>
          <p:cNvSpPr/>
          <p:nvPr/>
        </p:nvSpPr>
        <p:spPr>
          <a:xfrm>
            <a:off x="1176338" y="3951803"/>
            <a:ext cx="343923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Negative Valuation Change is the Norm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1176338" y="4293989"/>
            <a:ext cx="700385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Majority of deals involve downward correction — rarely upward revision</a:t>
            </a:r>
            <a:endParaRPr lang="en-US" sz="1300" dirty="0"/>
          </a:p>
        </p:txBody>
      </p:sp>
      <p:sp>
        <p:nvSpPr>
          <p:cNvPr id="19" name="Shape 15"/>
          <p:cNvSpPr/>
          <p:nvPr/>
        </p:nvSpPr>
        <p:spPr>
          <a:xfrm>
            <a:off x="793790" y="4973122"/>
            <a:ext cx="7556421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0" name="Shape 16"/>
          <p:cNvSpPr/>
          <p:nvPr/>
        </p:nvSpPr>
        <p:spPr>
          <a:xfrm>
            <a:off x="1988582" y="4973122"/>
            <a:ext cx="22860" cy="34016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1" name="Shape 17"/>
          <p:cNvSpPr/>
          <p:nvPr/>
        </p:nvSpPr>
        <p:spPr>
          <a:xfrm>
            <a:off x="1936254" y="4909364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2150FE"/>
          </a:solidFill>
          <a:ln/>
        </p:spPr>
      </p:sp>
      <p:sp>
        <p:nvSpPr>
          <p:cNvPr id="22" name="Text 18"/>
          <p:cNvSpPr/>
          <p:nvPr/>
        </p:nvSpPr>
        <p:spPr>
          <a:xfrm>
            <a:off x="963811" y="5483543"/>
            <a:ext cx="2072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Founder Ask</a:t>
            </a:r>
            <a:endParaRPr lang="en-US" sz="1650" dirty="0"/>
          </a:p>
        </p:txBody>
      </p:sp>
      <p:sp>
        <p:nvSpPr>
          <p:cNvPr id="23" name="Text 19"/>
          <p:cNvSpPr/>
          <p:nvPr/>
        </p:nvSpPr>
        <p:spPr>
          <a:xfrm>
            <a:off x="963811" y="5825728"/>
            <a:ext cx="2072402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Optimistic valuation based on potential</a:t>
            </a:r>
            <a:endParaRPr lang="en-US" sz="1300" dirty="0"/>
          </a:p>
        </p:txBody>
      </p:sp>
      <p:sp>
        <p:nvSpPr>
          <p:cNvPr id="24" name="Shape 20"/>
          <p:cNvSpPr/>
          <p:nvPr/>
        </p:nvSpPr>
        <p:spPr>
          <a:xfrm>
            <a:off x="4560451" y="4973122"/>
            <a:ext cx="22860" cy="34016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5" name="Shape 21"/>
          <p:cNvSpPr/>
          <p:nvPr/>
        </p:nvSpPr>
        <p:spPr>
          <a:xfrm>
            <a:off x="4508123" y="4909364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2150FE"/>
          </a:solidFill>
          <a:ln/>
        </p:spPr>
      </p:sp>
      <p:sp>
        <p:nvSpPr>
          <p:cNvPr id="26" name="Text 22"/>
          <p:cNvSpPr/>
          <p:nvPr/>
        </p:nvSpPr>
        <p:spPr>
          <a:xfrm>
            <a:off x="3535680" y="5483543"/>
            <a:ext cx="207252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Negotiation</a:t>
            </a:r>
            <a:endParaRPr lang="en-US" sz="1650" dirty="0"/>
          </a:p>
        </p:txBody>
      </p:sp>
      <p:sp>
        <p:nvSpPr>
          <p:cNvPr id="27" name="Text 23"/>
          <p:cNvSpPr/>
          <p:nvPr/>
        </p:nvSpPr>
        <p:spPr>
          <a:xfrm>
            <a:off x="3535680" y="5825728"/>
            <a:ext cx="20725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Reality check meets market validation</a:t>
            </a:r>
            <a:endParaRPr lang="en-US" sz="1300" dirty="0"/>
          </a:p>
        </p:txBody>
      </p:sp>
      <p:sp>
        <p:nvSpPr>
          <p:cNvPr id="28" name="Shape 24"/>
          <p:cNvSpPr/>
          <p:nvPr/>
        </p:nvSpPr>
        <p:spPr>
          <a:xfrm>
            <a:off x="7132439" y="4973122"/>
            <a:ext cx="22860" cy="34016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9" name="Shape 25"/>
          <p:cNvSpPr/>
          <p:nvPr/>
        </p:nvSpPr>
        <p:spPr>
          <a:xfrm>
            <a:off x="7080111" y="4909364"/>
            <a:ext cx="127516" cy="127516"/>
          </a:xfrm>
          <a:prstGeom prst="roundRect">
            <a:avLst>
              <a:gd name="adj" fmla="val 358543"/>
            </a:avLst>
          </a:prstGeom>
          <a:solidFill>
            <a:srgbClr val="2150FE"/>
          </a:solidFill>
          <a:ln/>
        </p:spPr>
      </p:sp>
      <p:sp>
        <p:nvSpPr>
          <p:cNvPr id="30" name="Text 26"/>
          <p:cNvSpPr/>
          <p:nvPr/>
        </p:nvSpPr>
        <p:spPr>
          <a:xfrm>
            <a:off x="6107668" y="5483543"/>
            <a:ext cx="20724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Final Deal</a:t>
            </a:r>
            <a:endParaRPr lang="en-US" sz="1650" dirty="0"/>
          </a:p>
        </p:txBody>
      </p:sp>
      <p:sp>
        <p:nvSpPr>
          <p:cNvPr id="31" name="Text 27"/>
          <p:cNvSpPr/>
          <p:nvPr/>
        </p:nvSpPr>
        <p:spPr>
          <a:xfrm>
            <a:off x="6107668" y="5825728"/>
            <a:ext cx="2072402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Founders accept </a:t>
            </a: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higher dilution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for capital access</a:t>
            </a:r>
            <a:endParaRPr lang="en-US" sz="1300" dirty="0"/>
          </a:p>
        </p:txBody>
      </p:sp>
      <p:sp>
        <p:nvSpPr>
          <p:cNvPr id="32" name="Text 28"/>
          <p:cNvSpPr/>
          <p:nvPr/>
        </p:nvSpPr>
        <p:spPr>
          <a:xfrm>
            <a:off x="1048941" y="6588919"/>
            <a:ext cx="73012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Bottom Line: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Negotiation almost always favors sharks — </a:t>
            </a:r>
            <a:r>
              <a:rPr lang="en-US" sz="13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valuation correction is standard practice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not exception.</a:t>
            </a:r>
            <a:endParaRPr lang="en-US" sz="1300" dirty="0"/>
          </a:p>
        </p:txBody>
      </p:sp>
      <p:sp>
        <p:nvSpPr>
          <p:cNvPr id="33" name="Shape 29"/>
          <p:cNvSpPr/>
          <p:nvPr/>
        </p:nvSpPr>
        <p:spPr>
          <a:xfrm>
            <a:off x="793790" y="6445448"/>
            <a:ext cx="22860" cy="763191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B31DCD-E4A1-4699-94DF-14ABA999C0F9}"/>
              </a:ext>
            </a:extLst>
          </p:cNvPr>
          <p:cNvSpPr/>
          <p:nvPr/>
        </p:nvSpPr>
        <p:spPr>
          <a:xfrm>
            <a:off x="12812358" y="7641214"/>
            <a:ext cx="1757264" cy="588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590799"/>
            <a:ext cx="5950744" cy="33059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632948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Shark Investment Behavior Analysis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80190" y="1989892"/>
            <a:ext cx="7556421" cy="2286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7474982" y="1989892"/>
            <a:ext cx="22860" cy="51030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295078" y="1798558"/>
            <a:ext cx="382667" cy="38266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8836" y="1862316"/>
            <a:ext cx="255151" cy="2551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50211" y="2670334"/>
            <a:ext cx="2072402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Distinct Investment Styles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450211" y="3278267"/>
            <a:ext cx="2072402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shark follows a </a:t>
            </a: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unique investment philosophy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— some focus on volume, others on selective high-conviction bets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10046851" y="1989892"/>
            <a:ext cx="22860" cy="51030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7"/>
          <p:cNvSpPr/>
          <p:nvPr/>
        </p:nvSpPr>
        <p:spPr>
          <a:xfrm>
            <a:off x="9866948" y="1798558"/>
            <a:ext cx="382667" cy="38266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705" y="1862316"/>
            <a:ext cx="255151" cy="25515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022080" y="2670334"/>
            <a:ext cx="207252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Presence ≠ Investment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9022080" y="3012519"/>
            <a:ext cx="2072521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Being present on the panel does </a:t>
            </a: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correlate directly with deal participation — selective criteria apply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12618839" y="1989892"/>
            <a:ext cx="22860" cy="51030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1"/>
          <p:cNvSpPr/>
          <p:nvPr/>
        </p:nvSpPr>
        <p:spPr>
          <a:xfrm>
            <a:off x="12438936" y="1798558"/>
            <a:ext cx="382667" cy="38266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02694" y="1862316"/>
            <a:ext cx="255151" cy="25515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1594068" y="2670334"/>
            <a:ext cx="2072402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Conviction-Driven Deployment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11594068" y="3278267"/>
            <a:ext cx="2072402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Highest investment rates occur when </a:t>
            </a:r>
            <a:r>
              <a:rPr lang="en-US" sz="13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business alignment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growth potential are crystal clear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6280190" y="4935523"/>
            <a:ext cx="7556421" cy="28813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</p:sp>
      <p:sp>
        <p:nvSpPr>
          <p:cNvPr id="21" name="Shape 15"/>
          <p:cNvSpPr/>
          <p:nvPr/>
        </p:nvSpPr>
        <p:spPr>
          <a:xfrm>
            <a:off x="6257330" y="5084921"/>
            <a:ext cx="45720" cy="1102281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2" name="Text 16"/>
          <p:cNvSpPr/>
          <p:nvPr/>
        </p:nvSpPr>
        <p:spPr>
          <a:xfrm>
            <a:off x="7173992" y="510778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Data-Driven Decisions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6495931" y="5449967"/>
            <a:ext cx="3482697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Investment choices reflect rigorous evaluation of metrics, market fit, and founder capability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10115193" y="5084921"/>
            <a:ext cx="45720" cy="1102281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5" name="Text 19"/>
          <p:cNvSpPr/>
          <p:nvPr/>
        </p:nvSpPr>
        <p:spPr>
          <a:xfrm>
            <a:off x="11031974" y="510778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Positioning</a:t>
            </a:r>
            <a:endParaRPr lang="en-US" sz="1650" dirty="0"/>
          </a:p>
        </p:txBody>
      </p:sp>
      <p:sp>
        <p:nvSpPr>
          <p:cNvPr id="26" name="Text 20"/>
          <p:cNvSpPr/>
          <p:nvPr/>
        </p:nvSpPr>
        <p:spPr>
          <a:xfrm>
            <a:off x="10353794" y="5449967"/>
            <a:ext cx="348281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Sharks seek portfolio diversification and sector-specific expertise alignment</a:t>
            </a:r>
            <a:endParaRPr lang="en-US" sz="1300" dirty="0"/>
          </a:p>
        </p:txBody>
      </p:sp>
      <p:sp>
        <p:nvSpPr>
          <p:cNvPr id="27" name="Shape 21"/>
          <p:cNvSpPr/>
          <p:nvPr/>
        </p:nvSpPr>
        <p:spPr>
          <a:xfrm>
            <a:off x="6280190" y="6307812"/>
            <a:ext cx="7556421" cy="846058"/>
          </a:xfrm>
          <a:prstGeom prst="roundRect">
            <a:avLst>
              <a:gd name="adj" fmla="val 3016"/>
            </a:avLst>
          </a:prstGeom>
          <a:solidFill>
            <a:srgbClr val="B3C3FF"/>
          </a:solidFill>
          <a:ln/>
        </p:spPr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211" y="6539151"/>
            <a:ext cx="212646" cy="170021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6832878" y="6477833"/>
            <a:ext cx="683371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Takeaway:</a:t>
            </a:r>
            <a:r>
              <a:rPr lang="en-US" sz="130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Sharks follow </a:t>
            </a:r>
            <a:r>
              <a:rPr lang="en-US" sz="13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individual strategies</a:t>
            </a:r>
            <a:r>
              <a:rPr lang="en-US" sz="130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not uniform decision rules — understanding each investor's thesis is critical.</a:t>
            </a:r>
            <a:endParaRPr lang="en-US" sz="13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411C45-29DB-464E-930C-EACE1E196629}"/>
              </a:ext>
            </a:extLst>
          </p:cNvPr>
          <p:cNvSpPr/>
          <p:nvPr/>
        </p:nvSpPr>
        <p:spPr>
          <a:xfrm>
            <a:off x="12812358" y="7641214"/>
            <a:ext cx="1757264" cy="588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43351" y="2411736"/>
            <a:ext cx="6000988" cy="33099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20447" y="1063466"/>
            <a:ext cx="1610797" cy="386715"/>
          </a:xfrm>
          <a:prstGeom prst="roundRect">
            <a:avLst>
              <a:gd name="adj" fmla="val 6388"/>
            </a:avLst>
          </a:prstGeom>
          <a:solidFill>
            <a:srgbClr val="CCD7FF"/>
          </a:solidFill>
          <a:ln/>
        </p:spPr>
      </p:sp>
      <p:sp>
        <p:nvSpPr>
          <p:cNvPr id="5" name="Text 2"/>
          <p:cNvSpPr/>
          <p:nvPr/>
        </p:nvSpPr>
        <p:spPr>
          <a:xfrm>
            <a:off x="843915" y="1125141"/>
            <a:ext cx="136386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PANEL DYNAMICS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20447" y="1532453"/>
            <a:ext cx="7359848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Sharks Present vs. Deal Probability</a:t>
            </a:r>
            <a:endParaRPr lang="en-US" sz="4050" dirty="0"/>
          </a:p>
        </p:txBody>
      </p:sp>
      <p:sp>
        <p:nvSpPr>
          <p:cNvPr id="7" name="Shape 4"/>
          <p:cNvSpPr/>
          <p:nvPr/>
        </p:nvSpPr>
        <p:spPr>
          <a:xfrm>
            <a:off x="720447" y="2484477"/>
            <a:ext cx="3748564" cy="1561148"/>
          </a:xfrm>
          <a:prstGeom prst="roundRect">
            <a:avLst>
              <a:gd name="adj" fmla="val 197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9166" y="2713196"/>
            <a:ext cx="2634615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Non-Linear Relationship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9166" y="3158252"/>
            <a:ext cx="329112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Deal probability does </a:t>
            </a: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 increase proportionally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with panel size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4870" y="2484477"/>
            <a:ext cx="3748683" cy="1561148"/>
          </a:xfrm>
          <a:prstGeom prst="roundRect">
            <a:avLst>
              <a:gd name="adj" fmla="val 197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03589" y="271319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Panel Size Myth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903589" y="3158252"/>
            <a:ext cx="3291245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More sharks present </a:t>
            </a: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≠ guaranteed deal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— quality trumps quantity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0447" y="4251484"/>
            <a:ext cx="7703106" cy="1561148"/>
          </a:xfrm>
          <a:prstGeom prst="roundRect">
            <a:avLst>
              <a:gd name="adj" fmla="val 197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9166" y="4480203"/>
            <a:ext cx="261020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Pitch Quality Dominates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9166" y="4925258"/>
            <a:ext cx="724566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Weak business models fail </a:t>
            </a: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 with full panel presence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— fundamentals matter most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29176" y="6275784"/>
            <a:ext cx="7394377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Critical Insight: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Deal success depends on </a:t>
            </a:r>
            <a:r>
              <a:rPr lang="en-US" sz="16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business strength and market fit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not panel composition.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0447" y="6044208"/>
            <a:ext cx="22860" cy="1121807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EAE5B3-ADFF-45C9-A4A5-3C88C74611AD}"/>
              </a:ext>
            </a:extLst>
          </p:cNvPr>
          <p:cNvSpPr/>
          <p:nvPr/>
        </p:nvSpPr>
        <p:spPr>
          <a:xfrm>
            <a:off x="12812358" y="7641214"/>
            <a:ext cx="1757264" cy="588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531796" y="960298"/>
            <a:ext cx="572393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Capital Efficiency &amp; Deal Structure</a:t>
            </a:r>
            <a:endParaRPr lang="en-US" sz="3100" dirty="0"/>
          </a:p>
        </p:txBody>
      </p:sp>
      <p:sp>
        <p:nvSpPr>
          <p:cNvPr id="5" name="Shape 2"/>
          <p:cNvSpPr/>
          <p:nvPr/>
        </p:nvSpPr>
        <p:spPr>
          <a:xfrm>
            <a:off x="1531796" y="1623119"/>
            <a:ext cx="3722608" cy="848082"/>
          </a:xfrm>
          <a:prstGeom prst="roundRect">
            <a:avLst>
              <a:gd name="adj" fmla="val 280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2343564" y="1781830"/>
            <a:ext cx="20989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Calculate Efficiency Ratio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690506" y="2096512"/>
            <a:ext cx="3405187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Rupees deployed per 1% equity given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365489" y="1623119"/>
            <a:ext cx="3722727" cy="848082"/>
          </a:xfrm>
          <a:prstGeom prst="roundRect">
            <a:avLst>
              <a:gd name="adj" fmla="val 280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945919" y="1781830"/>
            <a:ext cx="256186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Analyze Multi-Shark Dynamics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524199" y="2096512"/>
            <a:ext cx="3405307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How equity splits across multiple investors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1531796" y="2582287"/>
            <a:ext cx="7556421" cy="848082"/>
          </a:xfrm>
          <a:prstGeom prst="roundRect">
            <a:avLst>
              <a:gd name="adj" fmla="val 280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4317620" y="274099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Compare Deal Quality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690506" y="3055679"/>
            <a:ext cx="723900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optimal capital-to-dilution ratios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1531796" y="3555385"/>
            <a:ext cx="3722608" cy="1109782"/>
          </a:xfrm>
          <a:prstGeom prst="roundRect">
            <a:avLst>
              <a:gd name="adj" fmla="val 214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347731" y="3736955"/>
            <a:ext cx="209073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Wide Efficiency Variation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713366" y="4051637"/>
            <a:ext cx="3359468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Capital efficiency ranges dramatically — some deals deliver </a:t>
            </a:r>
            <a:r>
              <a:rPr lang="en-US" sz="12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3x better value</a:t>
            </a: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per equity point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365489" y="3555385"/>
            <a:ext cx="3722727" cy="1109782"/>
          </a:xfrm>
          <a:prstGeom prst="roundRect">
            <a:avLst>
              <a:gd name="adj" fmla="val 214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732797" y="3736955"/>
            <a:ext cx="298799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Best Deals Maximize ₹ per 1% Equity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5547059" y="4051637"/>
            <a:ext cx="335958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Top performers secure </a:t>
            </a:r>
            <a:r>
              <a:rPr lang="en-US" sz="12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maximum capital</a:t>
            </a: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with minimal dilution — smart negotiation pays off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1531796" y="4776251"/>
            <a:ext cx="3722608" cy="1109782"/>
          </a:xfrm>
          <a:prstGeom prst="roundRect">
            <a:avLst>
              <a:gd name="adj" fmla="val 214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2400714" y="495782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Multi-Shark Trade-offs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713366" y="5272504"/>
            <a:ext cx="3359468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Adding sharks reduces equity per investor but often </a:t>
            </a:r>
            <a:r>
              <a:rPr lang="en-US" sz="12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decreases overall efficiency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5365489" y="4776251"/>
            <a:ext cx="3722727" cy="1109782"/>
          </a:xfrm>
          <a:prstGeom prst="roundRect">
            <a:avLst>
              <a:gd name="adj" fmla="val 214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6163565" y="4957822"/>
            <a:ext cx="212657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Efficiency Decline Pattern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5547059" y="5272504"/>
            <a:ext cx="335958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 shark count increases, per-equity capital often drops — </a:t>
            </a:r>
            <a:r>
              <a:rPr lang="en-US" sz="12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more isn't always better</a:t>
            </a:r>
            <a:endParaRPr lang="en-US" sz="1250" dirty="0"/>
          </a:p>
        </p:txBody>
      </p:sp>
      <p:sp>
        <p:nvSpPr>
          <p:cNvPr id="26" name="Shape 23"/>
          <p:cNvSpPr/>
          <p:nvPr/>
        </p:nvSpPr>
        <p:spPr>
          <a:xfrm>
            <a:off x="1531796" y="6011049"/>
            <a:ext cx="7556421" cy="762000"/>
          </a:xfrm>
          <a:prstGeom prst="roundRect">
            <a:avLst>
              <a:gd name="adj" fmla="val 3126"/>
            </a:avLst>
          </a:prstGeom>
          <a:solidFill>
            <a:srgbClr val="B3C3FF"/>
          </a:solidFill>
          <a:ln/>
        </p:spPr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506" y="6222861"/>
            <a:ext cx="198358" cy="158710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2047574" y="6161782"/>
            <a:ext cx="6881932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Strategic Insight:</a:t>
            </a:r>
            <a:r>
              <a:rPr lang="en-US" sz="12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The best deals prioritize </a:t>
            </a:r>
            <a:r>
              <a:rPr lang="en-US" sz="12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efficiency over size</a:t>
            </a:r>
            <a:r>
              <a:rPr lang="en-US" sz="12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— founders should optimize capital per dilution point, not just headline amounts.</a:t>
            </a:r>
            <a:endParaRPr lang="en-US" sz="125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07496E-DDC8-4D3C-AE4F-96D14CACBEFE}"/>
              </a:ext>
            </a:extLst>
          </p:cNvPr>
          <p:cNvSpPr/>
          <p:nvPr/>
        </p:nvSpPr>
        <p:spPr>
          <a:xfrm>
            <a:off x="12873136" y="7641214"/>
            <a:ext cx="1757264" cy="588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 rotWithShape="1">
          <a:blip r:embed="rId3"/>
          <a:srcRect l="19671" t="2682" r="19716" b="2263"/>
          <a:stretch/>
        </p:blipFill>
        <p:spPr>
          <a:xfrm>
            <a:off x="9009638" y="1963187"/>
            <a:ext cx="5251523" cy="564300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075" y="623292"/>
            <a:ext cx="1535073" cy="307419"/>
          </a:xfrm>
          <a:prstGeom prst="roundRect">
            <a:avLst>
              <a:gd name="adj" fmla="val 6634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613" y="709017"/>
            <a:ext cx="135969" cy="1359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06567" y="681871"/>
            <a:ext cx="1112044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DEAL STRUCTURE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793075" y="981670"/>
            <a:ext cx="7557849" cy="680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Ask Range, Shark Count &amp; Equity Distribution</a:t>
            </a:r>
            <a:endParaRPr lang="en-US" sz="3300" dirty="0"/>
          </a:p>
        </p:txBody>
      </p:sp>
      <p:sp>
        <p:nvSpPr>
          <p:cNvPr id="7" name="Shape 3"/>
          <p:cNvSpPr/>
          <p:nvPr/>
        </p:nvSpPr>
        <p:spPr>
          <a:xfrm>
            <a:off x="984171" y="2235041"/>
            <a:ext cx="22860" cy="2424708"/>
          </a:xfrm>
          <a:prstGeom prst="roundRect">
            <a:avLst>
              <a:gd name="adj" fmla="val 111525"/>
            </a:avLst>
          </a:prstGeom>
          <a:solidFill>
            <a:srgbClr val="D8D4D4"/>
          </a:solidFill>
          <a:ln/>
        </p:spPr>
      </p:sp>
      <p:sp>
        <p:nvSpPr>
          <p:cNvPr id="8" name="Shape 4"/>
          <p:cNvSpPr/>
          <p:nvPr/>
        </p:nvSpPr>
        <p:spPr>
          <a:xfrm>
            <a:off x="1152465" y="2414707"/>
            <a:ext cx="509826" cy="22860"/>
          </a:xfrm>
          <a:prstGeom prst="roundRect">
            <a:avLst>
              <a:gd name="adj" fmla="val 111525"/>
            </a:avLst>
          </a:prstGeom>
          <a:solidFill>
            <a:srgbClr val="D8D4D4"/>
          </a:solidFill>
          <a:ln/>
        </p:spPr>
      </p:sp>
      <p:sp>
        <p:nvSpPr>
          <p:cNvPr id="9" name="Shape 5"/>
          <p:cNvSpPr/>
          <p:nvPr/>
        </p:nvSpPr>
        <p:spPr>
          <a:xfrm>
            <a:off x="793016" y="2235041"/>
            <a:ext cx="382310" cy="382310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10" name="Text 6"/>
          <p:cNvSpPr/>
          <p:nvPr/>
        </p:nvSpPr>
        <p:spPr>
          <a:xfrm>
            <a:off x="856655" y="2266831"/>
            <a:ext cx="25491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834039" y="2293382"/>
            <a:ext cx="212443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Low Ask Range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1834039" y="2635329"/>
            <a:ext cx="6516886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Primarily single-shark deals with </a:t>
            </a: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quick decisions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1152465" y="3307913"/>
            <a:ext cx="509826" cy="22860"/>
          </a:xfrm>
          <a:prstGeom prst="roundRect">
            <a:avLst>
              <a:gd name="adj" fmla="val 111525"/>
            </a:avLst>
          </a:prstGeom>
          <a:solidFill>
            <a:srgbClr val="D8D4D4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016" y="3128248"/>
            <a:ext cx="382310" cy="382310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15" name="Text 11"/>
          <p:cNvSpPr/>
          <p:nvPr/>
        </p:nvSpPr>
        <p:spPr>
          <a:xfrm>
            <a:off x="856655" y="3160038"/>
            <a:ext cx="25491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834039" y="3186589"/>
            <a:ext cx="212443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Medium Ask Range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1834039" y="3528536"/>
            <a:ext cx="6516886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Sweet spot for </a:t>
            </a:r>
            <a:r>
              <a:rPr lang="en-US" sz="13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multi-shark syndication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competitive bidding</a:t>
            </a:r>
            <a:endParaRPr lang="en-US" sz="1300" dirty="0"/>
          </a:p>
        </p:txBody>
      </p:sp>
      <p:sp>
        <p:nvSpPr>
          <p:cNvPr id="18" name="Shape 14"/>
          <p:cNvSpPr/>
          <p:nvPr/>
        </p:nvSpPr>
        <p:spPr>
          <a:xfrm>
            <a:off x="1152465" y="4201120"/>
            <a:ext cx="509826" cy="22860"/>
          </a:xfrm>
          <a:prstGeom prst="roundRect">
            <a:avLst>
              <a:gd name="adj" fmla="val 111525"/>
            </a:avLst>
          </a:prstGeom>
          <a:solidFill>
            <a:srgbClr val="D8D4D4"/>
          </a:solidFill>
          <a:ln/>
        </p:spPr>
      </p:sp>
      <p:sp>
        <p:nvSpPr>
          <p:cNvPr id="19" name="Shape 15"/>
          <p:cNvSpPr/>
          <p:nvPr/>
        </p:nvSpPr>
        <p:spPr>
          <a:xfrm>
            <a:off x="793016" y="4021455"/>
            <a:ext cx="382310" cy="382310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20" name="Text 16"/>
          <p:cNvSpPr/>
          <p:nvPr/>
        </p:nvSpPr>
        <p:spPr>
          <a:xfrm>
            <a:off x="856655" y="4053245"/>
            <a:ext cx="25491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7"/>
          <p:cNvSpPr/>
          <p:nvPr/>
        </p:nvSpPr>
        <p:spPr>
          <a:xfrm>
            <a:off x="1834039" y="4079796"/>
            <a:ext cx="212443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 Ask Range</a:t>
            </a:r>
            <a:endParaRPr lang="en-US" sz="1650" dirty="0"/>
          </a:p>
        </p:txBody>
      </p:sp>
      <p:sp>
        <p:nvSpPr>
          <p:cNvPr id="22" name="Text 18"/>
          <p:cNvSpPr/>
          <p:nvPr/>
        </p:nvSpPr>
        <p:spPr>
          <a:xfrm>
            <a:off x="1834039" y="4421743"/>
            <a:ext cx="6516886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Requires consortium approach — higher deal amounts </a:t>
            </a: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only when justified</a:t>
            </a:r>
            <a:endParaRPr lang="en-US" sz="1300" dirty="0"/>
          </a:p>
        </p:txBody>
      </p:sp>
      <p:sp>
        <p:nvSpPr>
          <p:cNvPr id="23" name="Text 19"/>
          <p:cNvSpPr/>
          <p:nvPr/>
        </p:nvSpPr>
        <p:spPr>
          <a:xfrm>
            <a:off x="793075" y="4930497"/>
            <a:ext cx="254936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Multi-Shark Patterns</a:t>
            </a:r>
            <a:endParaRPr lang="en-US" sz="2000" dirty="0"/>
          </a:p>
        </p:txBody>
      </p:sp>
      <p:sp>
        <p:nvSpPr>
          <p:cNvPr id="24" name="Text 20"/>
          <p:cNvSpPr/>
          <p:nvPr/>
        </p:nvSpPr>
        <p:spPr>
          <a:xfrm>
            <a:off x="793075" y="5376505"/>
            <a:ext cx="3571637" cy="476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Higher ask brackets naturally attract </a:t>
            </a: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multiple investors</a:t>
            </a:r>
            <a:endParaRPr lang="en-US" sz="1300" dirty="0"/>
          </a:p>
        </p:txBody>
      </p:sp>
      <p:sp>
        <p:nvSpPr>
          <p:cNvPr id="25" name="Text 21"/>
          <p:cNvSpPr/>
          <p:nvPr/>
        </p:nvSpPr>
        <p:spPr>
          <a:xfrm>
            <a:off x="793075" y="5897047"/>
            <a:ext cx="3571637" cy="476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Risk distribution drives consortium formation</a:t>
            </a:r>
            <a:endParaRPr lang="en-US" sz="1300" dirty="0"/>
          </a:p>
        </p:txBody>
      </p:sp>
      <p:sp>
        <p:nvSpPr>
          <p:cNvPr id="26" name="Text 22"/>
          <p:cNvSpPr/>
          <p:nvPr/>
        </p:nvSpPr>
        <p:spPr>
          <a:xfrm>
            <a:off x="793075" y="6417588"/>
            <a:ext cx="3571637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Shark synergy unlocks larger capital pools</a:t>
            </a:r>
            <a:endParaRPr lang="en-US" sz="1300" dirty="0"/>
          </a:p>
        </p:txBody>
      </p:sp>
      <p:sp>
        <p:nvSpPr>
          <p:cNvPr id="27" name="Text 23"/>
          <p:cNvSpPr/>
          <p:nvPr/>
        </p:nvSpPr>
        <p:spPr>
          <a:xfrm>
            <a:off x="4786908" y="4930497"/>
            <a:ext cx="254936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Equity Concentration</a:t>
            </a:r>
            <a:endParaRPr lang="en-US" sz="2000" dirty="0"/>
          </a:p>
        </p:txBody>
      </p:sp>
      <p:sp>
        <p:nvSpPr>
          <p:cNvPr id="28" name="Text 24"/>
          <p:cNvSpPr/>
          <p:nvPr/>
        </p:nvSpPr>
        <p:spPr>
          <a:xfrm>
            <a:off x="4786908" y="5376505"/>
            <a:ext cx="3571637" cy="476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Majority of capital flows into </a:t>
            </a:r>
            <a:r>
              <a:rPr lang="en-US" sz="13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10-20% equity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deals</a:t>
            </a:r>
            <a:endParaRPr lang="en-US" sz="1300" dirty="0"/>
          </a:p>
        </p:txBody>
      </p:sp>
      <p:sp>
        <p:nvSpPr>
          <p:cNvPr id="29" name="Text 25"/>
          <p:cNvSpPr/>
          <p:nvPr/>
        </p:nvSpPr>
        <p:spPr>
          <a:xfrm>
            <a:off x="4786908" y="5897047"/>
            <a:ext cx="3571637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Extreme dilution (&gt;30%) is rare and avoided</a:t>
            </a:r>
            <a:endParaRPr lang="en-US" sz="1300" dirty="0"/>
          </a:p>
        </p:txBody>
      </p:sp>
      <p:sp>
        <p:nvSpPr>
          <p:cNvPr id="30" name="Text 26"/>
          <p:cNvSpPr/>
          <p:nvPr/>
        </p:nvSpPr>
        <p:spPr>
          <a:xfrm>
            <a:off x="4786908" y="6179582"/>
            <a:ext cx="3571637" cy="476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Founders retain meaningful control in most deals</a:t>
            </a:r>
            <a:endParaRPr lang="en-US" sz="1300" dirty="0"/>
          </a:p>
        </p:txBody>
      </p:sp>
      <p:sp>
        <p:nvSpPr>
          <p:cNvPr id="31" name="Text 27"/>
          <p:cNvSpPr/>
          <p:nvPr/>
        </p:nvSpPr>
        <p:spPr>
          <a:xfrm>
            <a:off x="1047988" y="6986826"/>
            <a:ext cx="7302937" cy="476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Finding: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Capital concentrates in </a:t>
            </a:r>
            <a:r>
              <a:rPr lang="en-US" sz="13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moderate dilution zones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— sharks avoid extreme ownership grabs, preferring balanced partnerships.</a:t>
            </a:r>
            <a:endParaRPr lang="en-US" sz="1300" dirty="0"/>
          </a:p>
        </p:txBody>
      </p:sp>
      <p:sp>
        <p:nvSpPr>
          <p:cNvPr id="32" name="Shape 28"/>
          <p:cNvSpPr/>
          <p:nvPr/>
        </p:nvSpPr>
        <p:spPr>
          <a:xfrm>
            <a:off x="793075" y="6843474"/>
            <a:ext cx="22860" cy="762714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D2E994E-BC90-4B23-AC4B-7FF2CF21EDC2}"/>
              </a:ext>
            </a:extLst>
          </p:cNvPr>
          <p:cNvSpPr/>
          <p:nvPr/>
        </p:nvSpPr>
        <p:spPr>
          <a:xfrm>
            <a:off x="12812358" y="7641214"/>
            <a:ext cx="1757264" cy="588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868</Words>
  <Application>Microsoft Office PowerPoint</Application>
  <PresentationFormat>Custom</PresentationFormat>
  <Paragraphs>141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Crimson Pro Semi Bold</vt:lpstr>
      <vt:lpstr>Heebo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Rupnath Shaw</cp:lastModifiedBy>
  <cp:revision>7</cp:revision>
  <dcterms:created xsi:type="dcterms:W3CDTF">2026-01-25T10:44:03Z</dcterms:created>
  <dcterms:modified xsi:type="dcterms:W3CDTF">2026-01-26T16:03:52Z</dcterms:modified>
</cp:coreProperties>
</file>